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75" r:id="rId5"/>
    <p:sldId id="269" r:id="rId6"/>
    <p:sldId id="268" r:id="rId7"/>
    <p:sldId id="261" r:id="rId8"/>
    <p:sldId id="262" r:id="rId9"/>
    <p:sldId id="263" r:id="rId10"/>
    <p:sldId id="264" r:id="rId11"/>
    <p:sldId id="276" r:id="rId12"/>
    <p:sldId id="266" r:id="rId13"/>
    <p:sldId id="270" r:id="rId14"/>
    <p:sldId id="27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8AB545"/>
    <a:srgbClr val="6C9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18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0.080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1.377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1 0 24575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2.236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2.971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2 24575,'0'-1'0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4.565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3 24575,'0'-1'0,"0"0"0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4.894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5 0 24575,'-2'0'-9830,"-1"0"11469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7.644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73 24575,'8'-41'0,"0"10"0,-8 42 0,0 0 0,0 0 0,1 0 0,1 0 0,5 20 0,-3-17 0,-2 0 0,3 29 0,-6-40 0,-1-16 0,0-22 0,2 32 0,1-1 0,0 1 0,0-1 0,0 1 0,0-1 0,0 1 0,1 0 0,-1 0 0,1 0 0,0 0 0,0 0 0,0 0 0,5-4 0,-7 42 0,-4-16 0,3-15 0,0 0 0,0 1 0,0-1 0,0 0 0,1 1 0,0-1 0,0 1 0,0-1 0,1 7 0,1-14 0,1 1 0,-1-1 0,0 0 0,0 0 0,-1 0 0,1 0 0,-1 0 0,1 0 0,-1 0 0,1-5 0,0-6 0,0-1 0,0 1 0,-2-22 0,0 31-118,1 7 156,3 17 162,2 29-1685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1.629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1 4 24575,'0'-1'0,"0"-1"0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2.349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0 24575,'0'1'0,"0"1"0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2.677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3.005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6 34 24575,'0'-1'0,"0"-1"0,0-1 0,0-1 0,-1-1 0,0 0 0,0-2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3.333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01.089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125 111 24575,'0'-16'0,"2"24"0,4 14 0,7 19 0,31 87 0,-38-113 0,1-1 0,0 1 0,1-1 0,1-1 0,0 0 0,13 14 0,-14-23 0,-10-15 0,-10-14 0,-1 5 0,0 1 0,2-2 0,0 1 0,1-2 0,2 1 0,0-1 0,-7-33 0,-2-71 0,23 136 0,0 1 0,1-1 0,0 0 0,1-1 0,0 0 0,0 0 0,1 0 0,13 9 0,-21-18 0,-1 0 0,0 1 0,0-1 0,1 0 0,-1 1 0,0-1 0,0 0 0,1 0 0,-1 0 0,0 1 0,1-1 0,-1 0 0,0 0 0,1 0 0,-1 0 0,0 0 0,1 0 0,-1 0 0,0 1 0,1-1 0,-1 0 0,0 0 0,1 0 0,-1 0 0,0-1 0,1 1 0,-1 0 0,1 0 0,-1 0 0,0 0 0,1 0 0,-1 0 0,0 0 0,1-1 0,-2-11 0,-11-17 0,-2 6 0,11 16 0,-1 0 0,0 0 0,0 0 0,-10-10 0,13 16 0,1 1 0,0-1 0,0 1 0,0 0 0,-1-1 0,1 1 0,0 0 0,0 0 0,-1-1 0,1 1 0,0 0 0,-1-1 0,1 1 0,0 0 0,-1 0 0,1 0 0,0-1 0,-1 1 0,1 0 0,-1 0 0,1 0 0,0 0 0,-1 0 0,1 0 0,-1 0 0,1 0 0,0 0 0,-1 0 0,1 0 0,-1 0 0,1 0 0,-1 0 0,1 0 0,0 0 0,-1 0 0,1 1 0,0-1 0,-1 0 0,1 0 0,-1 0 0,1 1 0,0-1 0,0 0 0,-1 0 0,1 1 0,0-1 0,-1 0 0,1 1 0,0-1 0,0 0 0,-1 1 0,1-1 0,0 0 0,0 1 0,0-1 0,0 1 0,0-1 0,0 0 0,-1 1 0,1-1 0,0 1 0,0 1 0,0 0 0,-1 1 0,1-1 0,0 0 0,0 0 0,0 0 0,1 0 0,-1 1 0,0-1 0,2 4 0,19 39 0,-7-14 0,28 48 0,-40-80 0,-4-9 0,-7-13 0,-12 1 0,14 20 0,9 17 0,-48-71 0,41 48 0,-43-59 0,43 60 0,1 2 0,1 1 0,-1-1 0,0 1 0,-1 0 0,1 0 0,-1 0 0,-8-5 0,13 9 0,0 0 0,0 0 0,-1 0 0,1 0 0,0 0 0,0-1 0,0 1 0,0 0 0,0 0 0,0 0 0,-1 0 0,1 0 0,0 0 0,0 0 0,0 0 0,0 0 0,0 0 0,0 0 0,0 0 0,-1 0 0,1 0 0,0 0 0,0 0 0,0 0 0,0 0 0,0 1 0,0-1 0,-1 0 0,1 0 0,0 0 0,0 0 0,0 0 0,0 0 0,0 0 0,0 0 0,0 0 0,0 0 0,0 0 0,0 1 0,-1-1 0,1 0 0,0 0 0,0 0 0,0 0 0,0 0 0,0 0 0,0 1 0,0-1 0,0 0 0,0 0 0,0 0 0,0 0 0,0 0 0,0 0 0,0 0 0,0 1 0,0-1 0,3 13 0,7 10 0,-2-8 0,-1 1 0,-1-1 0,0 2 0,6 25 0,-7-20 0,17 38 0,-19-53 0,-1 0 0,0 0 0,0 0 0,0 1 0,-1-1 0,0 0 0,0 1 0,-1-1 0,0 12 0,0-19 0,0 1 0,0-1 0,0 0 0,-1 1 0,1-1 0,0 1 0,0-1 0,0 0 0,0 1 0,-1-1 0,1 0 0,0 1 0,0-1 0,-1 0 0,1 1 0,0-1 0,-1 0 0,1 0 0,0 1 0,-1-1 0,1 0 0,0 0 0,-1 0 0,1 0 0,0 1 0,-1-1 0,1 0 0,-1 0 0,1 0 0,0 0 0,-1 0 0,1 0 0,-1 0 0,-11-10 0,-2-19 0,10 10 0,0 1 0,-2 0 0,-8-21 0,-10-31 0,22 60 0,-1 1 0,0 0 0,0 0 0,-1 0 0,0 1 0,-1-1 0,0 1 0,0 0 0,-12-13 0,17 22 0,0-1 0,0 0 0,0 0 0,0 0 0,0 1 0,0-1 0,0 0 0,0 0 0,0 1 0,0-1 0,0 0 0,-1 0 0,1 1 0,0-1 0,0 0 0,0 0 0,0 0 0,0 0 0,-1 1 0,1-1 0,0 0 0,0 0 0,0 0 0,0 0 0,-1 1 0,1-1 0,0 0 0,0 0 0,-1 0 0,1 0 0,0 0 0,0 0 0,-1 0 0,1 0 0,0 0 0,0 0 0,0 0 0,-1 0 0,1 0 0,0 0 0,0 0 0,-1 0 0,1 0 0,0 0 0,0 0 0,-1 0 0,1 0 0,0 0 0,0-1 0,0 1 0,-1 0 0,1 0 0,0 0 0,0 0 0,0 0 0,-1-1 0,1 1 0,0 0 0,0 0 0,0 0 0,0-1 0,0 1 0,0 0 0,-1 0 0,1-1 0,0 1 0,6 19 0,7-4 0,-6-7 0,-1-1 0,0 1 0,-1 0 0,0 1 0,7 14 0,2 15 0,-2 1 0,-1-1 0,-2 2 0,4 48 0,-28-150 0,2 25 0,10 32 0,1 0 0,0 0 0,0-1 0,1 1 0,-1 0 0,1 0 0,1-1 0,-2-7 0,-4-23 0,5 32 0,0 0 0,0 0 0,0 0 0,0 0 0,1-1 0,-1 1 0,1 0 0,0 0 0,1 0 0,-1-1 0,2-6 0,-2 11 0,0 0 0,0 0 0,1-1 0,-1 1 0,0 0 0,0 0 0,0-1 0,0 1 0,0 0 0,1 0 0,-1 0 0,0 0 0,0-1 0,0 1 0,1 0 0,-1 0 0,0 0 0,0 0 0,1 0 0,-1 0 0,0 0 0,0-1 0,1 1 0,-1 0 0,0 0 0,0 0 0,1 0 0,-1 0 0,0 0 0,0 0 0,1 0 0,-1 0 0,0 0 0,0 1 0,1-1 0,-1 0 0,0 0 0,0 0 0,1 0 0,-1 0 0,13 11 0,8 14 0,55 71 0,-76-95 0,1 0 0,-1 0 0,1 0 0,-1 0 0,1 0 0,0 0 0,-1-1 0,1 1 0,0 0 0,0 0 0,-1 0 0,1-1 0,0 1 0,0-1 0,0 1 0,0 0 0,0-1 0,0 0 0,0 1 0,0-1 0,0 0 0,0 1 0,0-1 0,0 0 0,0 0 0,0 0 0,0 0 0,0 0 0,0 0 0,0 0 0,1 0 0,-1 0 0,0 0 0,0-1 0,0 1 0,0-1 0,0 1 0,0 0 0,0-1 0,0 0 0,1 0 0,-1 0 0,0 0 0,0-1 0,0 1 0,0 0 0,0-1 0,0 1 0,0 0 0,-1-1 0,1 1 0,0-1 0,-1 1 0,0-1 0,1 1 0,-1-1 0,0 1 0,1-1 0,-1 0 0,0 1 0,0-1 0,0 1 0,0-1 0,-1 0 0,1 1 0,0-1 0,-1 1 0,0-3 0,0 2 0,0 0 0,1 0 0,-1 0 0,0 0 0,-1 0 0,1 0 0,0 0 0,-1 1 0,1-1 0,-3-2 0,3 3 0,1 1 0,-1 0 0,0-1 0,1 1 0,-1-1 0,0 1 0,1 0 0,-1 0 0,0-1 0,0 1 0,1 0 0,-1 0 0,0 0 0,0 0 0,1 0 0,-1 0 0,0 0 0,0 0 0,0 0 0,-1 1 0,0 0 0,0 0 0,-1 1 0,1-1 0,0 1 0,0 0 0,0-1 0,0 1 0,0 0 0,0 0 0,1 0 0,-1 1 0,1-1 0,-1 0 0,1 1 0,-1 2 0,0-1 0,-7 17 0,12-20 0,9-10 0,21-31-1365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17.041"/>
    </inkml:context>
    <inkml:brush xml:id="br0">
      <inkml:brushProperty name="width" value="0.035" units="cm"/>
      <inkml:brushProperty name="height" value="0.035" units="cm"/>
      <inkml:brushProperty name="color" value="#585858"/>
    </inkml:brush>
  </inkml:definitions>
  <inkml:trace contextRef="#ctx0" brushRef="#br0">1 1 24575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18.807"/>
    </inkml:context>
    <inkml:brush xml:id="br0">
      <inkml:brushProperty name="width" value="0.035" units="cm"/>
      <inkml:brushProperty name="height" value="0.035" units="cm"/>
      <inkml:brushProperty name="color" value="#585858"/>
    </inkml:brush>
  </inkml:definitions>
  <inkml:trace contextRef="#ctx0" brushRef="#br0">0 1 24575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20.042"/>
    </inkml:context>
    <inkml:brush xml:id="br0">
      <inkml:brushProperty name="width" value="0.035" units="cm"/>
      <inkml:brushProperty name="height" value="0.035" units="cm"/>
      <inkml:brushProperty name="color" value="#585858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24575,'-6'0'0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3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9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6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46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2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94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738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2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71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1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2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4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5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3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0.png"/><Relationship Id="rId26" Type="http://schemas.openxmlformats.org/officeDocument/2006/relationships/image" Target="../media/image12.png"/><Relationship Id="rId39" Type="http://schemas.openxmlformats.org/officeDocument/2006/relationships/customXml" Target="../ink/ink28.xml"/><Relationship Id="rId21" Type="http://schemas.openxmlformats.org/officeDocument/2006/relationships/customXml" Target="../ink/ink15.xml"/><Relationship Id="rId34" Type="http://schemas.openxmlformats.org/officeDocument/2006/relationships/customXml" Target="../ink/ink25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3.xml"/><Relationship Id="rId25" Type="http://schemas.openxmlformats.org/officeDocument/2006/relationships/customXml" Target="../ink/ink19.xml"/><Relationship Id="rId33" Type="http://schemas.openxmlformats.org/officeDocument/2006/relationships/image" Target="../media/image16.png"/><Relationship Id="rId38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openxmlformats.org/officeDocument/2006/relationships/customXml" Target="../ink/ink12.xml"/><Relationship Id="rId20" Type="http://schemas.openxmlformats.org/officeDocument/2006/relationships/image" Target="../media/image11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customXml" Target="../ink/ink18.xml"/><Relationship Id="rId32" Type="http://schemas.openxmlformats.org/officeDocument/2006/relationships/customXml" Target="../ink/ink24.xml"/><Relationship Id="rId37" Type="http://schemas.openxmlformats.org/officeDocument/2006/relationships/customXml" Target="../ink/ink27.xml"/><Relationship Id="rId40" Type="http://schemas.openxmlformats.org/officeDocument/2006/relationships/customXml" Target="../ink/ink29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23" Type="http://schemas.openxmlformats.org/officeDocument/2006/relationships/customXml" Target="../ink/ink17.xml"/><Relationship Id="rId28" Type="http://schemas.openxmlformats.org/officeDocument/2006/relationships/image" Target="../media/image15.png"/><Relationship Id="rId36" Type="http://schemas.openxmlformats.org/officeDocument/2006/relationships/image" Target="../media/image17.png"/><Relationship Id="rId10" Type="http://schemas.openxmlformats.org/officeDocument/2006/relationships/customXml" Target="../ink/ink7.xml"/><Relationship Id="rId19" Type="http://schemas.openxmlformats.org/officeDocument/2006/relationships/customXml" Target="../ink/ink14.xml"/><Relationship Id="rId31" Type="http://schemas.openxmlformats.org/officeDocument/2006/relationships/customXml" Target="../ink/ink23.xml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Relationship Id="rId22" Type="http://schemas.openxmlformats.org/officeDocument/2006/relationships/customXml" Target="../ink/ink16.xml"/><Relationship Id="rId27" Type="http://schemas.openxmlformats.org/officeDocument/2006/relationships/customXml" Target="../ink/ink20.xml"/><Relationship Id="rId30" Type="http://schemas.openxmlformats.org/officeDocument/2006/relationships/customXml" Target="../ink/ink22.xml"/><Relationship Id="rId35" Type="http://schemas.openxmlformats.org/officeDocument/2006/relationships/customXml" Target="../ink/ink26.xml"/><Relationship Id="rId8" Type="http://schemas.openxmlformats.org/officeDocument/2006/relationships/customXml" Target="../ink/ink5.xml"/><Relationship Id="rId3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ED32-3F02-301F-A6C5-7F4FF96A1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182"/>
            <a:ext cx="9144000" cy="2387600"/>
          </a:xfrm>
        </p:spPr>
        <p:txBody>
          <a:bodyPr/>
          <a:lstStyle/>
          <a:p>
            <a:r>
              <a:rPr lang="en-US" sz="48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Bank </a:t>
            </a:r>
            <a:r>
              <a:rPr lang="en-US" sz="4800" b="1" i="1" u="sng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Management System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B250BC-9B89-51EA-3691-77CDB9CC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4179" cy="861420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85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D4A1-F54D-939A-91A8-C2CA3599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3" y="833121"/>
            <a:ext cx="2793159" cy="1099457"/>
          </a:xfrm>
        </p:spPr>
        <p:txBody>
          <a:bodyPr/>
          <a:lstStyle/>
          <a:p>
            <a:r>
              <a:rPr lang="en-US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Fast Cash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24" name="Content Placeholder 23" descr="A close-up of a machine">
            <a:extLst>
              <a:ext uri="{FF2B5EF4-FFF2-40B4-BE49-F238E27FC236}">
                <a16:creationId xmlns:a16="http://schemas.microsoft.com/office/drawing/2014/main" id="{6692C52C-A755-F410-D8D7-2F1CB58DE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59" y="513184"/>
            <a:ext cx="6270658" cy="58316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B2DDF-C98A-AC42-C1FD-288F8B73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83" y="1997528"/>
            <a:ext cx="3612988" cy="4027351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Here Customer Can Withdraw Cash Using Some Predefined Amount Options.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Buttons with Amounts will display message Amount Debited. 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If Current Balance is less than Amount Selected , Insufficient Funds  message will be displayed.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FCDCB-C6E7-74E0-AD28-689C2DFDE78F}"/>
              </a:ext>
            </a:extLst>
          </p:cNvPr>
          <p:cNvGrpSpPr/>
          <p:nvPr/>
        </p:nvGrpSpPr>
        <p:grpSpPr>
          <a:xfrm>
            <a:off x="7402063" y="3254691"/>
            <a:ext cx="22320" cy="11160"/>
            <a:chOff x="7402063" y="3254691"/>
            <a:chExt cx="2232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14:cNvPr>
                <p14:cNvContentPartPr/>
                <p14:nvPr/>
              </p14:nvContentPartPr>
              <p14:xfrm>
                <a:off x="7402063" y="326549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256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14:cNvPr>
                <p14:cNvContentPartPr/>
                <p14:nvPr/>
              </p14:nvContentPartPr>
              <p14:xfrm>
                <a:off x="7424023" y="325469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46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DD963-A594-370E-E468-4A4FC6E05BAF}"/>
              </a:ext>
            </a:extLst>
          </p:cNvPr>
          <p:cNvGrpSpPr/>
          <p:nvPr/>
        </p:nvGrpSpPr>
        <p:grpSpPr>
          <a:xfrm>
            <a:off x="7402063" y="3200331"/>
            <a:ext cx="22320" cy="360"/>
            <a:chOff x="7402063" y="3200331"/>
            <a:chExt cx="22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14:cNvPr>
                <p14:cNvContentPartPr/>
                <p14:nvPr/>
              </p14:nvContentPartPr>
              <p14:xfrm>
                <a:off x="7402063" y="320033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14:cNvPr>
                <p14:cNvContentPartPr/>
                <p14:nvPr/>
              </p14:nvContentPartPr>
              <p14:xfrm>
                <a:off x="7424023" y="320033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3C3FB-2225-1538-6269-B63545BCCA73}"/>
              </a:ext>
            </a:extLst>
          </p:cNvPr>
          <p:cNvGrpSpPr/>
          <p:nvPr/>
        </p:nvGrpSpPr>
        <p:grpSpPr>
          <a:xfrm>
            <a:off x="7543903" y="3221931"/>
            <a:ext cx="11160" cy="360"/>
            <a:chOff x="7543903" y="3221931"/>
            <a:chExt cx="111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14:cNvPr>
                <p14:cNvContentPartPr/>
                <p14:nvPr/>
              </p14:nvContentPartPr>
              <p14:xfrm>
                <a:off x="7554703" y="322193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57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14:cNvPr>
              <p14:cNvContentPartPr/>
              <p14:nvPr/>
            </p14:nvContentPartPr>
            <p14:xfrm>
              <a:off x="7443823" y="3243891"/>
              <a:ext cx="21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823" y="323525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02503-0851-57F5-2BD5-049E5A78C40B}"/>
              </a:ext>
            </a:extLst>
          </p:cNvPr>
          <p:cNvGrpSpPr/>
          <p:nvPr/>
        </p:nvGrpSpPr>
        <p:grpSpPr>
          <a:xfrm>
            <a:off x="7380463" y="3221931"/>
            <a:ext cx="43920" cy="360"/>
            <a:chOff x="7380463" y="3221931"/>
            <a:chExt cx="43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14:cNvPr>
                <p14:cNvContentPartPr/>
                <p14:nvPr/>
              </p14:nvContentPartPr>
              <p14:xfrm>
                <a:off x="7380463" y="322193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46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14:cNvPr>
                <p14:cNvContentPartPr/>
                <p14:nvPr/>
              </p14:nvContentPartPr>
              <p14:xfrm>
                <a:off x="7424023" y="322193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14:cNvPr>
                <p14:cNvContentPartPr/>
                <p14:nvPr/>
              </p14:nvContentPartPr>
              <p14:xfrm>
                <a:off x="7413223" y="322193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45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8AF849-19F1-9D90-E18C-5CAACF477ECE}"/>
                  </a:ext>
                </a:extLst>
              </p14:cNvPr>
              <p14:cNvContentPartPr/>
              <p14:nvPr/>
            </p14:nvContentPartPr>
            <p14:xfrm>
              <a:off x="7549485" y="321739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8AF849-19F1-9D90-E18C-5CAACF477E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43005" y="321127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5EF9C945-B608-D8E7-36E6-065E7E16831D}"/>
              </a:ext>
            </a:extLst>
          </p:cNvPr>
          <p:cNvGrpSpPr/>
          <p:nvPr/>
        </p:nvGrpSpPr>
        <p:grpSpPr>
          <a:xfrm>
            <a:off x="7525005" y="3189315"/>
            <a:ext cx="39960" cy="60480"/>
            <a:chOff x="7525005" y="3189315"/>
            <a:chExt cx="39960" cy="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01BA45-0D7C-CFEB-0ADE-FDD054E1C6ED}"/>
                    </a:ext>
                  </a:extLst>
                </p14:cNvPr>
                <p14:cNvContentPartPr/>
                <p14:nvPr/>
              </p14:nvContentPartPr>
              <p14:xfrm>
                <a:off x="7549485" y="321343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01BA45-0D7C-CFEB-0ADE-FDD054E1C6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43005" y="32073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261FD3-731A-AE9F-C1EF-F05BBDC75C9B}"/>
                    </a:ext>
                  </a:extLst>
                </p14:cNvPr>
                <p14:cNvContentPartPr/>
                <p14:nvPr/>
              </p14:nvContentPartPr>
              <p14:xfrm>
                <a:off x="7564605" y="322135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261FD3-731A-AE9F-C1EF-F05BBDC75C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58485" y="32152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1C017D-5A5F-6473-768F-6859E9651843}"/>
                    </a:ext>
                  </a:extLst>
                </p14:cNvPr>
                <p14:cNvContentPartPr/>
                <p14:nvPr/>
              </p14:nvContentPartPr>
              <p14:xfrm>
                <a:off x="7555245" y="3223155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1C017D-5A5F-6473-768F-6859E96518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48765" y="32170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19A8C6-F734-3B94-0826-D8E4CD67894B}"/>
                    </a:ext>
                  </a:extLst>
                </p14:cNvPr>
                <p14:cNvContentPartPr/>
                <p14:nvPr/>
              </p14:nvContentPartPr>
              <p14:xfrm>
                <a:off x="7543725" y="3232155"/>
                <a:ext cx="360" cy="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19A8C6-F734-3B94-0826-D8E4CD6789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37605" y="3226035"/>
                  <a:ext cx="126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D90F81-65FA-BF6D-DC90-53BAF5917D9D}"/>
                    </a:ext>
                  </a:extLst>
                </p14:cNvPr>
                <p14:cNvContentPartPr/>
                <p14:nvPr/>
              </p14:nvContentPartPr>
              <p14:xfrm>
                <a:off x="7543725" y="3220275"/>
                <a:ext cx="360" cy="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D90F81-65FA-BF6D-DC90-53BAF5917D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37605" y="3214155"/>
                  <a:ext cx="126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C2E40F-FE0F-D959-E565-AE20959C3996}"/>
                    </a:ext>
                  </a:extLst>
                </p14:cNvPr>
                <p14:cNvContentPartPr/>
                <p14:nvPr/>
              </p14:nvContentPartPr>
              <p14:xfrm>
                <a:off x="7525005" y="3202275"/>
                <a:ext cx="180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C2E40F-FE0F-D959-E565-AE20959C39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18885" y="3196155"/>
                  <a:ext cx="1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3DE913-CCFB-3A9B-FF56-F6E23979DB64}"/>
                    </a:ext>
                  </a:extLst>
                </p14:cNvPr>
                <p14:cNvContentPartPr/>
                <p14:nvPr/>
              </p14:nvContentPartPr>
              <p14:xfrm>
                <a:off x="7528605" y="3189315"/>
                <a:ext cx="30960" cy="60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3DE913-CCFB-3A9B-FF56-F6E23979DB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22125" y="3183195"/>
                  <a:ext cx="432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131070-463F-D9C4-AAEE-40F9425AF678}"/>
              </a:ext>
            </a:extLst>
          </p:cNvPr>
          <p:cNvGrpSpPr/>
          <p:nvPr/>
        </p:nvGrpSpPr>
        <p:grpSpPr>
          <a:xfrm>
            <a:off x="7369485" y="3179235"/>
            <a:ext cx="96120" cy="147960"/>
            <a:chOff x="7369485" y="3179235"/>
            <a:chExt cx="961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C19F68-BC52-DA63-3935-4C1480236407}"/>
                    </a:ext>
                  </a:extLst>
                </p14:cNvPr>
                <p14:cNvContentPartPr/>
                <p14:nvPr/>
              </p14:nvContentPartPr>
              <p14:xfrm>
                <a:off x="7455885" y="3282915"/>
                <a:ext cx="360" cy="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C19F68-BC52-DA63-3935-4C14802364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49765" y="327679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64421F-0F17-F74C-1B7C-143CA9B68E19}"/>
                    </a:ext>
                  </a:extLst>
                </p14:cNvPr>
                <p14:cNvContentPartPr/>
                <p14:nvPr/>
              </p14:nvContentPartPr>
              <p14:xfrm>
                <a:off x="7431405" y="3240435"/>
                <a:ext cx="360" cy="1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64421F-0F17-F74C-1B7C-143CA9B68E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4925" y="323431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23AE8E-AF31-210B-286F-C65A7BF45808}"/>
                    </a:ext>
                  </a:extLst>
                </p14:cNvPr>
                <p14:cNvContentPartPr/>
                <p14:nvPr/>
              </p14:nvContentPartPr>
              <p14:xfrm>
                <a:off x="7431405" y="324403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23AE8E-AF31-210B-286F-C65A7BF458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4925" y="32379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BF5A69-6E5A-7CE2-46F1-CDBB5D19886F}"/>
                    </a:ext>
                  </a:extLst>
                </p14:cNvPr>
                <p14:cNvContentPartPr/>
                <p14:nvPr/>
              </p14:nvContentPartPr>
              <p14:xfrm>
                <a:off x="7429245" y="3229995"/>
                <a:ext cx="216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BF5A69-6E5A-7CE2-46F1-CDBB5D1988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23125" y="3223875"/>
                  <a:ext cx="14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47C090-B05C-0389-D472-4601CCE76E9C}"/>
                    </a:ext>
                  </a:extLst>
                </p14:cNvPr>
                <p14:cNvContentPartPr/>
                <p14:nvPr/>
              </p14:nvContentPartPr>
              <p14:xfrm>
                <a:off x="7406565" y="3179235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47C090-B05C-0389-D472-4601CCE76E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0445" y="31731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08EEAD-B4F7-8583-B4C7-6693D9421763}"/>
                    </a:ext>
                  </a:extLst>
                </p14:cNvPr>
                <p14:cNvContentPartPr/>
                <p14:nvPr/>
              </p14:nvContentPartPr>
              <p14:xfrm>
                <a:off x="7369485" y="3179595"/>
                <a:ext cx="96120" cy="147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08EEAD-B4F7-8583-B4C7-6693D94217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3365" y="3173475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591C47-8CA2-62F4-0251-4B7D34951A56}"/>
              </a:ext>
            </a:extLst>
          </p:cNvPr>
          <p:cNvGrpSpPr/>
          <p:nvPr/>
        </p:nvGrpSpPr>
        <p:grpSpPr>
          <a:xfrm>
            <a:off x="7372365" y="3219195"/>
            <a:ext cx="9720" cy="11880"/>
            <a:chOff x="7372365" y="3219195"/>
            <a:chExt cx="972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5DC83E-2337-9EC4-65E9-F59D40B3614A}"/>
                    </a:ext>
                  </a:extLst>
                </p14:cNvPr>
                <p14:cNvContentPartPr/>
                <p14:nvPr/>
              </p14:nvContentPartPr>
              <p14:xfrm>
                <a:off x="7375965" y="3224955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5DC83E-2337-9EC4-65E9-F59D40B361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69845" y="32188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B4C77D-1008-2EE6-5E90-1997973B4C8D}"/>
                    </a:ext>
                  </a:extLst>
                </p14:cNvPr>
                <p14:cNvContentPartPr/>
                <p14:nvPr/>
              </p14:nvContentPartPr>
              <p14:xfrm>
                <a:off x="7372365" y="321919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B4C77D-1008-2EE6-5E90-1997973B4C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65885" y="32130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1F2184-7CA1-C9A7-F7B2-AE8A3A523FDD}"/>
                    </a:ext>
                  </a:extLst>
                </p14:cNvPr>
                <p14:cNvContentPartPr/>
                <p14:nvPr/>
              </p14:nvContentPartPr>
              <p14:xfrm>
                <a:off x="7381725" y="323071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1F2184-7CA1-C9A7-F7B2-AE8A3A523F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75605" y="32245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87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9" y="713378"/>
            <a:ext cx="3300414" cy="859971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</a:rPr>
              <a:t>PIN Change</a:t>
            </a:r>
            <a:endParaRPr lang="en-IN" sz="3200" u="sng" dirty="0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528CFDCA-F953-38A9-AAB0-0EA7901AB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87" y="515566"/>
            <a:ext cx="6361890" cy="56015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39" y="1864360"/>
            <a:ext cx="3983103" cy="415544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Here Customer Can Change Their Account PIN By Clicking On CHANGE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Message appears if Both Fields does not match or any field is empty or PIN entered is not 4-digit.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4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7C794-DD90-4D91-829F-2F92D74D4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A91F91-27C6-4301-95BB-38D75819E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146DDC2-5A93-4B50-B8F4-B5311F9EC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AA3227-4C96-4188-B279-CBD4D28FA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943AC8-1C36-402E-9CF9-236EC89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07455A9-9423-4813-B4F5-5987FC507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523852" y="18006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553DE0C0-A442-421A-BC88-7C91FBC0D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612744" y="27763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D557BDA-150C-4379-BDD2-E2131259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425580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/>
              <a:t>Mini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7" y="1777379"/>
            <a:ext cx="6456769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 Can Get a Mini Statement of their Transactions By Clicking on MINI STATEMENT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Mini Statement Contains recent Transactions including Date, Time , Amount And Type of Transaction.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EXIT Button will redirect to Main Frame.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0D4F95-AC40-4C7F-8794-DF2B6F750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5" name="Content Placeholder 4" descr="A pink card with numbers and numbers&#10;&#10;Description automatically generated">
            <a:extLst>
              <a:ext uri="{FF2B5EF4-FFF2-40B4-BE49-F238E27FC236}">
                <a16:creationId xmlns:a16="http://schemas.microsoft.com/office/drawing/2014/main" id="{2C97F049-2477-5F5D-5D59-11A41A765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28" y="645106"/>
            <a:ext cx="3825978" cy="5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9D6B-ECE3-05B9-2159-CEDAFBBB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/>
              <a:t>Balance Enquiry</a:t>
            </a:r>
            <a:endParaRPr lang="en-US" sz="3300"/>
          </a:p>
        </p:txBody>
      </p:sp>
      <p:pic>
        <p:nvPicPr>
          <p:cNvPr id="10" name="Content Placeholder 9" descr="A close-up of a machine&#10;&#10;Description automatically generated">
            <a:extLst>
              <a:ext uri="{FF2B5EF4-FFF2-40B4-BE49-F238E27FC236}">
                <a16:creationId xmlns:a16="http://schemas.microsoft.com/office/drawing/2014/main" id="{9A7E5DE8-CF15-310B-287D-028DB44A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r="16414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CBEA4-8126-BFB6-2398-68ECB6AC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60706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Customers Can See Their Current Balance.</a:t>
            </a:r>
          </a:p>
          <a:p>
            <a:pPr marL="285750" marR="60706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R="607060"/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8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939C-87BE-06C9-E217-4594BCC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24" y="1191383"/>
            <a:ext cx="8761413" cy="706964"/>
          </a:xfrm>
        </p:spPr>
        <p:txBody>
          <a:bodyPr/>
          <a:lstStyle/>
          <a:p>
            <a: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br>
              <a:rPr lang="en-I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0818-C140-6B46-D4DD-86CBB8172FCC}"/>
              </a:ext>
            </a:extLst>
          </p:cNvPr>
          <p:cNvSpPr txBox="1"/>
          <p:nvPr/>
        </p:nvSpPr>
        <p:spPr>
          <a:xfrm>
            <a:off x="1016537" y="2601685"/>
            <a:ext cx="848510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software which helps the user to work with the bank services like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opening a new account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Cash Deposit ,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Cash Withdraw , PIN Change , 	Balance Enquiry 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reduces the amount of manual data entry and gives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greater efficiency. The User Interface of it is very friendly and can be easily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used by anyone.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also decreases the amount of time taken to Write Account Details,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Transaction History etc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58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E2D8-ECF5-CEF7-C250-DEFE91D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dirty="0">
                <a:solidFill>
                  <a:srgbClr val="92D050"/>
                </a:solidFill>
                <a:latin typeface="Bodoni MT" panose="02070603080606020203" pitchFamily="18" charset="0"/>
              </a:rPr>
              <a:t>THANK YOU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5EAE72-3D24-4A03-9BDF-FBE8C100A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6F2A6D-EB50-477B-BD17-230CCC8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FBA8B6C-1D72-481E-A101-FBBBF888B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46FCD9A8-07DA-4FCE-B3CC-44762A40B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1" name="Graphic 50" descr="Smiling Face with No Fill">
            <a:extLst>
              <a:ext uri="{FF2B5EF4-FFF2-40B4-BE49-F238E27FC236}">
                <a16:creationId xmlns:a16="http://schemas.microsoft.com/office/drawing/2014/main" id="{63B92485-9D2E-AC0C-FDA8-4ABD8C38A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7D0-A507-B4A9-888F-296C94C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IN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A0D2-F9E5-6AD6-FF7C-37B2A4DB4C74}"/>
              </a:ext>
            </a:extLst>
          </p:cNvPr>
          <p:cNvSpPr txBox="1"/>
          <p:nvPr/>
        </p:nvSpPr>
        <p:spPr>
          <a:xfrm>
            <a:off x="497003" y="2375311"/>
            <a:ext cx="87614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2145" marR="889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Bank  Management System project is a model Internet Banking Site.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2145" marR="889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site enables the customers to perform the basic banking transactions by sitting at their office or at homes through PC or laptop.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the access to the customer to create an account, deposit/withdraw the cash from his account, generate statement, enquire balance, change pin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has been developed to carry out the processes easily and quickly, which is not possible with the manuals systems, which are overcome by this software.</a:t>
            </a:r>
          </a:p>
          <a:p>
            <a:pPr marL="652145" marR="8890"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aim of this Bank Management System is to provide an improved design methodology, which envisages the future expansion, and modification, which is necessary for a core sector like banking. This necessitates the design to be expandable and modifiable and so a modular approach is used in developing the application software.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Of The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D0BB5-E2C6-E58C-FA86-D4D717206D80}"/>
              </a:ext>
            </a:extLst>
          </p:cNvPr>
          <p:cNvSpPr txBox="1"/>
          <p:nvPr/>
        </p:nvSpPr>
        <p:spPr>
          <a:xfrm>
            <a:off x="1154953" y="2982201"/>
            <a:ext cx="8080487" cy="273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07060" lvl="0" indent="-342900" fontAlgn="base">
              <a:lnSpc>
                <a:spcPct val="137000"/>
              </a:lnSpc>
              <a:spcAft>
                <a:spcPts val="71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enable the 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ustomers to perform the basic banking transactions online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6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Customer Transactions.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37000"/>
              </a:lnSpc>
              <a:spcAft>
                <a:spcPts val="69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Interface user-friendly for Customer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7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better understanding of Online Banking System and activities performed by various roles in the banking sector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time by Providing Banking Services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nline.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8890" indent="-285750">
              <a:spcAft>
                <a:spcPts val="89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3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Individual Responsibilities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B5552-C0EA-675F-FC43-6C65D6665128}"/>
              </a:ext>
            </a:extLst>
          </p:cNvPr>
          <p:cNvSpPr txBox="1"/>
          <p:nvPr/>
        </p:nvSpPr>
        <p:spPr>
          <a:xfrm>
            <a:off x="979714" y="2957804"/>
            <a:ext cx="10207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Technologies Used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JAVA BASICS , My SQL , JDBC , JAVA SWING , JAVA AWT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Dhruv – Login , Sign Up, Pin Change, Deposit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Divyansh Jain – Cash Withdraw, Fast Cash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 Azad – Balance Enquiry , Mini Statement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16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0F7-9E75-0ED3-6A37-D323CA97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11" y="1447800"/>
            <a:ext cx="2793159" cy="718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3200" b="1" dirty="0"/>
          </a:p>
        </p:txBody>
      </p:sp>
      <p:pic>
        <p:nvPicPr>
          <p:cNvPr id="12" name="Content Placeholder 11" descr="A screenshot of a bank account&#10;&#10;Description automatically generated">
            <a:extLst>
              <a:ext uri="{FF2B5EF4-FFF2-40B4-BE49-F238E27FC236}">
                <a16:creationId xmlns:a16="http://schemas.microsoft.com/office/drawing/2014/main" id="{391F0970-2AAB-B9A9-F5CB-7A5F5A2C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731523"/>
            <a:ext cx="5527514" cy="34551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DF2D-5392-4D30-8486-C02CC015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026" y="2525486"/>
            <a:ext cx="3656532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login to their respective accounts by entering their card number and 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Or They Can Create a New Account 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2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E5B4415-D31B-404F-BB28-41270F54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6E0C3A-87AA-461B-983E-9FFC441F4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CD2E0DC-D51F-426B-AE01-BCAF4E2E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078303-BDFB-477C-9B55-465CAB4E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44C16B-AD20-4069-90CA-96D7016DD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628389C-DCFA-43F3-9ECD-4F726CA75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C77826-3467-4D0C-AC11-70BC93AC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3E31F104-630F-4639-8824-5D01CAEC5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E830E334-C153-45AB-8276-EA0687BA5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AD79E3F5-5837-44F6-83B6-6FBD7A1FA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BD64BE1-CE45-4646-97A1-4349D5EF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359050-52AD-4A61-813D-5B9F461F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79BB7A-15DC-482F-AEAF-594A7738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D81CF798-7A9B-4646-BD0D-5F83B957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2ABE61-6691-3B15-676A-BEB369D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 dirty="0">
                <a:effectLst/>
              </a:rPr>
              <a:t>Sign Up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AAC3B-353B-7665-BBBC-812A82D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effectLst/>
              </a:rPr>
              <a:t>Here New </a:t>
            </a: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>
                <a:solidFill>
                  <a:schemeClr val="bg1"/>
                </a:solidFill>
                <a:effectLst/>
              </a:rPr>
              <a:t>ustomers will Sign Up to </a:t>
            </a:r>
            <a:r>
              <a:rPr lang="en-US">
                <a:solidFill>
                  <a:schemeClr val="bg1"/>
                </a:solidFill>
              </a:rPr>
              <a:t>Create</a:t>
            </a:r>
            <a:r>
              <a:rPr lang="en-US">
                <a:solidFill>
                  <a:schemeClr val="bg1"/>
                </a:solidFill>
                <a:effectLst/>
              </a:rPr>
              <a:t> their accounts.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>
                <a:solidFill>
                  <a:schemeClr val="bg1"/>
                </a:solidFill>
                <a:effectLst/>
              </a:rPr>
              <a:t>ustomers  have to </a:t>
            </a:r>
            <a:r>
              <a:rPr lang="en-US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  <a:effectLst/>
              </a:rPr>
              <a:t>nter t</a:t>
            </a:r>
            <a:r>
              <a:rPr lang="en-US">
                <a:solidFill>
                  <a:schemeClr val="bg1"/>
                </a:solidFill>
              </a:rPr>
              <a:t>heir 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P</a:t>
            </a:r>
            <a:r>
              <a:rPr lang="en-US">
                <a:solidFill>
                  <a:schemeClr val="bg1"/>
                </a:solidFill>
                <a:effectLst/>
              </a:rPr>
              <a:t>ersonal Details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Additional Details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effectLst/>
              </a:rPr>
              <a:t>Some Account Details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Submit Button Will Generate Account Number and Save Details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8" name="Picture 47" descr="A green screen shot of a bank account&#10;&#10;Description automatically generated">
            <a:extLst>
              <a:ext uri="{FF2B5EF4-FFF2-40B4-BE49-F238E27FC236}">
                <a16:creationId xmlns:a16="http://schemas.microsoft.com/office/drawing/2014/main" id="{CDF3513C-6D10-FD2C-BAA4-F2B1BA688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r="32370" b="-1"/>
          <a:stretch/>
        </p:blipFill>
        <p:spPr>
          <a:xfrm>
            <a:off x="5030881" y="637835"/>
            <a:ext cx="3277629" cy="5394148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7A0E0FE-7103-47CC-9F59-1BD983D20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Content Placeholder 10" descr="A blue screen shot of a application form&#10;&#10;Description automatically generated">
            <a:extLst>
              <a:ext uri="{FF2B5EF4-FFF2-40B4-BE49-F238E27FC236}">
                <a16:creationId xmlns:a16="http://schemas.microsoft.com/office/drawing/2014/main" id="{FEB0DE21-B187-EA54-234A-3256E08A0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3" r="3" b="1837"/>
          <a:stretch/>
        </p:blipFill>
        <p:spPr>
          <a:xfrm>
            <a:off x="8308510" y="3346042"/>
            <a:ext cx="3277630" cy="2708207"/>
          </a:xfrm>
          <a:prstGeom prst="rect">
            <a:avLst/>
          </a:prstGeom>
        </p:spPr>
      </p:pic>
      <p:pic>
        <p:nvPicPr>
          <p:cNvPr id="69" name="Picture 68" descr="A screenshot of a computer&#10;&#10;Description automatically generated">
            <a:extLst>
              <a:ext uri="{FF2B5EF4-FFF2-40B4-BE49-F238E27FC236}">
                <a16:creationId xmlns:a16="http://schemas.microsoft.com/office/drawing/2014/main" id="{441E7F26-429B-3029-58B9-7E62800CF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160"/>
          <a:stretch/>
        </p:blipFill>
        <p:spPr>
          <a:xfrm>
            <a:off x="8308510" y="637836"/>
            <a:ext cx="3277630" cy="27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6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EFF0-F865-36D0-DE2D-91C2F98C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u="sng">
                <a:effectLst/>
              </a:rPr>
              <a:t>Main Window</a:t>
            </a:r>
            <a:endParaRPr lang="en-US" sz="3300" u="sng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49D20D17-A6E0-FE87-21E4-4402FA763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r="15019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7C39-8727-A395-F1F4-60EB04AF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Here Customers can Click on the displayed buttons to avail the services mentioned.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By This Customer will be redirected to the linked Page.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Customers can Click on Exit Button to Close the Screen.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490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5BE4-5E2B-33A5-CB4D-ECF4BE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 dirty="0"/>
              <a:t>Deposit </a:t>
            </a:r>
          </a:p>
        </p:txBody>
      </p:sp>
      <p:pic>
        <p:nvPicPr>
          <p:cNvPr id="7" name="Content Placeholder 6" descr="A close-up of a machine&#10;&#10;Description automatically generated">
            <a:extLst>
              <a:ext uri="{FF2B5EF4-FFF2-40B4-BE49-F238E27FC236}">
                <a16:creationId xmlns:a16="http://schemas.microsoft.com/office/drawing/2014/main" id="{480D8990-1D30-F02F-5404-A742179F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r="14729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E17A-B255-D043-FF2E-751A439D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Customers Can Enter the Amount they Want to Deposit.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Deposit Button will display Amount deposited successfully.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  </a:t>
            </a:r>
          </a:p>
        </p:txBody>
      </p:sp>
    </p:spTree>
    <p:extLst>
      <p:ext uri="{BB962C8B-B14F-4D97-AF65-F5344CB8AC3E}">
        <p14:creationId xmlns:p14="http://schemas.microsoft.com/office/powerpoint/2010/main" val="238784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5F5-9C3F-6237-39D1-6813485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u="sng"/>
              <a:t>Cash Withdrawal</a:t>
            </a:r>
            <a:br>
              <a:rPr lang="en-US" sz="2800">
                <a:effectLst/>
              </a:rPr>
            </a:br>
            <a:endParaRPr lang="en-US" sz="2800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400C6EF5-03BC-981A-4F6C-0EAA8A9A9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14649" b="-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C958-8054-2AE8-2401-DFA33277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Here Customer will Enter the Amount They Want to Withdraw.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Withdraw Button will display message Amount Debited 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If Current Balance is less than Amount Entered, Insufficient Funds  message will be displayed.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marR="8890" indent="-285750"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6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678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ADLaM Display</vt:lpstr>
      <vt:lpstr>Arial</vt:lpstr>
      <vt:lpstr>Arial Black</vt:lpstr>
      <vt:lpstr>Bodoni MT</vt:lpstr>
      <vt:lpstr>Century Gothic</vt:lpstr>
      <vt:lpstr>Times New Roman</vt:lpstr>
      <vt:lpstr>Wingdings</vt:lpstr>
      <vt:lpstr>Wingdings 3</vt:lpstr>
      <vt:lpstr>Ion Boardroom</vt:lpstr>
      <vt:lpstr>Bank Management System </vt:lpstr>
      <vt:lpstr>INTRODUCTION</vt:lpstr>
      <vt:lpstr>Objective Of The Project</vt:lpstr>
      <vt:lpstr>Individual Responsibilities</vt:lpstr>
      <vt:lpstr>Login</vt:lpstr>
      <vt:lpstr>Sign Up</vt:lpstr>
      <vt:lpstr>Main Window</vt:lpstr>
      <vt:lpstr>Deposit </vt:lpstr>
      <vt:lpstr>Cash Withdrawal </vt:lpstr>
      <vt:lpstr>Fast Cash </vt:lpstr>
      <vt:lpstr>PIN Change</vt:lpstr>
      <vt:lpstr>Mini Statement</vt:lpstr>
      <vt:lpstr>Balance Enquiry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Management System</dc:title>
  <dc:creator>Dhruv;M23BBAU0443@bennett.edu.in;E23CSEU1032@bennett.edu.in</dc:creator>
  <cp:lastModifiedBy>Dhruv .</cp:lastModifiedBy>
  <cp:revision>18</cp:revision>
  <dcterms:created xsi:type="dcterms:W3CDTF">2022-11-13T15:41:31Z</dcterms:created>
  <dcterms:modified xsi:type="dcterms:W3CDTF">2024-05-20T03:11:12Z</dcterms:modified>
</cp:coreProperties>
</file>